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312"/>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516" r:id="rId183"/>
    <p:sldId id="504" r:id="rId184"/>
    <p:sldId id="505" r:id="rId185"/>
    <p:sldId id="506" r:id="rId186"/>
    <p:sldId id="507" r:id="rId187"/>
    <p:sldId id="508" r:id="rId188"/>
    <p:sldId id="509" r:id="rId189"/>
    <p:sldId id="510" r:id="rId190"/>
    <p:sldId id="511" r:id="rId191"/>
    <p:sldId id="512" r:id="rId192"/>
    <p:sldId id="513" r:id="rId193"/>
    <p:sldId id="514" r:id="rId194"/>
    <p:sldId id="515" r:id="rId195"/>
    <p:sldId id="517" r:id="rId196"/>
    <p:sldId id="518" r:id="rId197"/>
    <p:sldId id="519" r:id="rId198"/>
    <p:sldId id="520" r:id="rId199"/>
    <p:sldId id="521" r:id="rId200"/>
    <p:sldId id="522" r:id="rId201"/>
    <p:sldId id="523" r:id="rId202"/>
    <p:sldId id="524" r:id="rId203"/>
    <p:sldId id="525" r:id="rId204"/>
    <p:sldId id="526" r:id="rId205"/>
    <p:sldId id="527" r:id="rId206"/>
    <p:sldId id="528" r:id="rId207"/>
    <p:sldId id="529" r:id="rId208"/>
    <p:sldId id="530" r:id="rId209"/>
    <p:sldId id="534" r:id="rId210"/>
    <p:sldId id="535" r:id="rId211"/>
    <p:sldId id="536" r:id="rId212"/>
    <p:sldId id="544" r:id="rId213"/>
    <p:sldId id="532" r:id="rId214"/>
    <p:sldId id="533" r:id="rId215"/>
    <p:sldId id="541" r:id="rId216"/>
    <p:sldId id="537" r:id="rId217"/>
    <p:sldId id="543" r:id="rId218"/>
    <p:sldId id="542" r:id="rId219"/>
    <p:sldId id="538" r:id="rId220"/>
    <p:sldId id="545" r:id="rId221"/>
    <p:sldId id="546" r:id="rId222"/>
    <p:sldId id="549" r:id="rId223"/>
    <p:sldId id="550" r:id="rId224"/>
    <p:sldId id="551" r:id="rId225"/>
    <p:sldId id="552" r:id="rId226"/>
    <p:sldId id="556" r:id="rId227"/>
    <p:sldId id="553" r:id="rId228"/>
    <p:sldId id="554" r:id="rId229"/>
    <p:sldId id="555" r:id="rId230"/>
    <p:sldId id="557" r:id="rId231"/>
    <p:sldId id="558" r:id="rId232"/>
    <p:sldId id="561" r:id="rId233"/>
    <p:sldId id="559" r:id="rId234"/>
    <p:sldId id="596" r:id="rId235"/>
    <p:sldId id="594" r:id="rId236"/>
    <p:sldId id="540" r:id="rId237"/>
    <p:sldId id="562" r:id="rId238"/>
    <p:sldId id="563" r:id="rId239"/>
    <p:sldId id="564" r:id="rId240"/>
    <p:sldId id="586" r:id="rId241"/>
    <p:sldId id="565" r:id="rId242"/>
    <p:sldId id="566" r:id="rId243"/>
    <p:sldId id="567" r:id="rId244"/>
    <p:sldId id="568" r:id="rId245"/>
    <p:sldId id="569" r:id="rId246"/>
    <p:sldId id="591" r:id="rId247"/>
    <p:sldId id="592" r:id="rId248"/>
    <p:sldId id="593" r:id="rId249"/>
    <p:sldId id="539" r:id="rId250"/>
    <p:sldId id="570" r:id="rId251"/>
    <p:sldId id="571" r:id="rId252"/>
    <p:sldId id="572" r:id="rId253"/>
    <p:sldId id="573" r:id="rId254"/>
    <p:sldId id="574" r:id="rId255"/>
    <p:sldId id="576" r:id="rId256"/>
    <p:sldId id="575" r:id="rId257"/>
    <p:sldId id="577" r:id="rId258"/>
    <p:sldId id="587" r:id="rId259"/>
    <p:sldId id="578" r:id="rId260"/>
    <p:sldId id="599" r:id="rId261"/>
    <p:sldId id="597" r:id="rId262"/>
    <p:sldId id="579" r:id="rId263"/>
    <p:sldId id="580" r:id="rId264"/>
    <p:sldId id="581" r:id="rId265"/>
    <p:sldId id="582" r:id="rId266"/>
    <p:sldId id="584" r:id="rId267"/>
    <p:sldId id="588" r:id="rId268"/>
    <p:sldId id="585" r:id="rId269"/>
    <p:sldId id="583" r:id="rId270"/>
    <p:sldId id="589" r:id="rId271"/>
    <p:sldId id="590" r:id="rId272"/>
    <p:sldId id="614" r:id="rId273"/>
    <p:sldId id="618" r:id="rId274"/>
    <p:sldId id="619" r:id="rId275"/>
    <p:sldId id="616" r:id="rId276"/>
    <p:sldId id="617" r:id="rId277"/>
    <p:sldId id="615" r:id="rId278"/>
    <p:sldId id="620" r:id="rId279"/>
    <p:sldId id="621" r:id="rId280"/>
    <p:sldId id="622" r:id="rId281"/>
    <p:sldId id="623" r:id="rId282"/>
    <p:sldId id="624" r:id="rId283"/>
    <p:sldId id="625" r:id="rId284"/>
    <p:sldId id="629" r:id="rId285"/>
    <p:sldId id="628" r:id="rId286"/>
    <p:sldId id="627" r:id="rId287"/>
    <p:sldId id="630" r:id="rId288"/>
    <p:sldId id="631" r:id="rId289"/>
    <p:sldId id="635" r:id="rId290"/>
    <p:sldId id="634" r:id="rId291"/>
    <p:sldId id="633" r:id="rId292"/>
    <p:sldId id="636" r:id="rId293"/>
    <p:sldId id="640" r:id="rId294"/>
    <p:sldId id="642" r:id="rId295"/>
    <p:sldId id="639" r:id="rId296"/>
    <p:sldId id="638" r:id="rId297"/>
    <p:sldId id="641" r:id="rId298"/>
    <p:sldId id="637" r:id="rId299"/>
    <p:sldId id="626" r:id="rId300"/>
    <p:sldId id="645" r:id="rId301"/>
    <p:sldId id="644" r:id="rId302"/>
    <p:sldId id="643" r:id="rId303"/>
    <p:sldId id="646" r:id="rId304"/>
    <p:sldId id="647" r:id="rId305"/>
    <p:sldId id="648" r:id="rId306"/>
    <p:sldId id="649" r:id="rId307"/>
    <p:sldId id="650" r:id="rId308"/>
    <p:sldId id="651" r:id="rId309"/>
    <p:sldId id="652" r:id="rId310"/>
    <p:sldId id="653" r:id="rId31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9"/>
            <p14:sldId id="628"/>
            <p14:sldId id="627"/>
            <p14:sldId id="630"/>
            <p14:sldId id="631"/>
            <p14:sldId id="635"/>
            <p14:sldId id="634"/>
            <p14:sldId id="633"/>
            <p14:sldId id="636"/>
            <p14:sldId id="640"/>
            <p14:sldId id="642"/>
            <p14:sldId id="639"/>
            <p14:sldId id="638"/>
            <p14:sldId id="641"/>
            <p14:sldId id="637"/>
            <p14:sldId id="626"/>
            <p14:sldId id="645"/>
            <p14:sldId id="644"/>
            <p14:sldId id="643"/>
            <p14:sldId id="646"/>
            <p14:sldId id="647"/>
            <p14:sldId id="648"/>
            <p14:sldId id="649"/>
            <p14:sldId id="650"/>
            <p14:sldId id="651"/>
            <p14:sldId id="652"/>
            <p14:sldId id="653"/>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p:scale>
          <a:sx n="66" d="100"/>
          <a:sy n="66" d="100"/>
        </p:scale>
        <p:origin x="64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viewProps" Target="viewProps.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tableStyles" Target="tableStyle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presProps" Target="pres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01/05/2015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01/05/2015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01/05/2015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01/05/2015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01/05/2015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01/05/2015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01/05/2015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01/05/2015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01/05/2015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5.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Essencialmente, a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smtClean="0"/>
              <a:t>container</a:t>
            </a:r>
            <a:r>
              <a:rPr lang="pt-BR" dirty="0" smtClean="0"/>
              <a:t> </a:t>
            </a:r>
            <a:r>
              <a:rPr lang="pt-BR" dirty="0"/>
              <a:t>inicia uma </a:t>
            </a:r>
            <a:r>
              <a:rPr lang="pt-BR" dirty="0" smtClean="0"/>
              <a:t>transação JTA antes </a:t>
            </a:r>
            <a:r>
              <a:rPr lang="pt-BR" dirty="0"/>
              <a:t>de um método ser invocado, invoca o método, e, dependendo do que </a:t>
            </a:r>
            <a:r>
              <a:rPr lang="pt-BR" dirty="0" smtClean="0"/>
              <a:t>aconteceu durante </a:t>
            </a:r>
            <a:r>
              <a:rPr lang="pt-BR" dirty="0"/>
              <a:t>a invocação </a:t>
            </a:r>
            <a:r>
              <a:rPr lang="pt-BR" dirty="0" smtClean="0"/>
              <a:t>do </a:t>
            </a:r>
            <a:r>
              <a:rPr lang="pt-BR" dirty="0"/>
              <a:t>método, confirma ou reverte a transação gerenciada</a:t>
            </a:r>
            <a:r>
              <a:rPr lang="pt-BR" dirty="0" smtClean="0"/>
              <a:t>.</a:t>
            </a:r>
          </a:p>
          <a:p>
            <a:pPr>
              <a:buFont typeface="Arial" panose="020B0604020202020204" pitchFamily="34" charset="0"/>
              <a:buChar char="•"/>
            </a:pPr>
            <a:r>
              <a:rPr lang="pt-BR" dirty="0"/>
              <a:t> </a:t>
            </a:r>
            <a:r>
              <a:rPr lang="pt-BR" dirty="0" smtClean="0"/>
              <a:t>Tudo que você tem que fazer é dizer ao </a:t>
            </a:r>
            <a:r>
              <a:rPr lang="pt-BR" i="1" dirty="0" smtClean="0"/>
              <a:t>container </a:t>
            </a:r>
            <a:r>
              <a:rPr lang="pt-BR" dirty="0" smtClean="0"/>
              <a:t>como gerenciar a transação utilizando anotações (ou, alternativamente, utilizar </a:t>
            </a:r>
            <a:r>
              <a:rPr lang="en-US" i="1" dirty="0" smtClean="0"/>
              <a:t>deployment descriptors</a:t>
            </a:r>
            <a:r>
              <a:rPr lang="pt-BR" dirty="0" smtClean="0"/>
              <a:t>).</a:t>
            </a:r>
          </a:p>
          <a:p>
            <a:pPr>
              <a:buFont typeface="Arial" panose="020B0604020202020204" pitchFamily="34" charset="0"/>
              <a:buChar char="•"/>
            </a:pPr>
            <a:r>
              <a:rPr lang="pt-BR" dirty="0"/>
              <a:t> </a:t>
            </a:r>
            <a:r>
              <a:rPr lang="pt-BR" dirty="0" smtClean="0"/>
              <a:t>O </a:t>
            </a:r>
            <a:r>
              <a:rPr lang="pt-BR" i="1" dirty="0" smtClean="0"/>
              <a:t>container</a:t>
            </a:r>
            <a:r>
              <a:rPr lang="pt-BR" dirty="0" smtClean="0"/>
              <a:t> assume por padrão que CMTs são utilizadas em todos os métodos de negócio.</a:t>
            </a:r>
          </a:p>
          <a:p>
            <a:pPr>
              <a:buFont typeface="Arial" panose="020B0604020202020204" pitchFamily="34" charset="0"/>
              <a:buChar char="•"/>
            </a:pPr>
            <a:r>
              <a:rPr lang="pt-BR" dirty="0" smtClean="0"/>
              <a:t> Como vamos ver em detalhes, as anotações @</a:t>
            </a:r>
            <a:r>
              <a:rPr lang="pt-BR" i="1" dirty="0" smtClean="0"/>
              <a:t>TransactionManagement</a:t>
            </a:r>
            <a:r>
              <a:rPr lang="pt-BR" dirty="0" smtClean="0"/>
              <a:t> e @</a:t>
            </a:r>
            <a:r>
              <a:rPr lang="pt-BR" i="1" dirty="0" smtClean="0"/>
              <a:t>TransactionAttribute</a:t>
            </a:r>
            <a:r>
              <a:rPr lang="pt-BR" dirty="0" smtClean="0"/>
              <a:t> são utilizadas para gerenciamento de transações CMT.</a:t>
            </a:r>
            <a:endParaRPr lang="pt-BR" dirty="0"/>
          </a:p>
        </p:txBody>
      </p:sp>
    </p:spTree>
    <p:extLst>
      <p:ext uri="{BB962C8B-B14F-4D97-AF65-F5344CB8AC3E}">
        <p14:creationId xmlns:p14="http://schemas.microsoft.com/office/powerpoint/2010/main" val="889621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261404" y="542282"/>
            <a:ext cx="3383280" cy="681211"/>
          </a:xfrm>
        </p:spPr>
        <p:txBody>
          <a:bodyPr/>
          <a:lstStyle/>
          <a:p>
            <a:r>
              <a:rPr lang="pt-BR" dirty="0"/>
              <a:t>CMTs</a:t>
            </a:r>
          </a:p>
        </p:txBody>
      </p:sp>
      <p:pic>
        <p:nvPicPr>
          <p:cNvPr id="9" name="Espaço Reservado para Conteúdo 8"/>
          <p:cNvPicPr>
            <a:picLocks noGrp="1" noChangeAspect="1"/>
          </p:cNvPicPr>
          <p:nvPr>
            <p:ph idx="1"/>
          </p:nvPr>
        </p:nvPicPr>
        <p:blipFill>
          <a:blip r:embed="rId2"/>
          <a:stretch>
            <a:fillRect/>
          </a:stretch>
        </p:blipFill>
        <p:spPr>
          <a:xfrm>
            <a:off x="120702" y="1629199"/>
            <a:ext cx="7297529" cy="833323"/>
          </a:xfrm>
          <a:prstGeom prst="rect">
            <a:avLst/>
          </a:prstGeom>
        </p:spPr>
      </p:pic>
      <p:sp>
        <p:nvSpPr>
          <p:cNvPr id="10" name="Espaço Reservado para Texto 9"/>
          <p:cNvSpPr>
            <a:spLocks noGrp="1"/>
          </p:cNvSpPr>
          <p:nvPr>
            <p:ph type="body" sz="half" idx="2"/>
          </p:nvPr>
        </p:nvSpPr>
        <p:spPr>
          <a:xfrm>
            <a:off x="8275982" y="1378039"/>
            <a:ext cx="3398520" cy="5061398"/>
          </a:xfrm>
        </p:spPr>
        <p:txBody>
          <a:bodyPr>
            <a:normAutofit lnSpcReduction="10000"/>
          </a:bodyPr>
          <a:lstStyle/>
          <a:p>
            <a:pPr marL="285750" indent="-285750">
              <a:buFont typeface="Arial" panose="020B0604020202020204" pitchFamily="34" charset="0"/>
              <a:buChar char="•"/>
            </a:pPr>
            <a:r>
              <a:rPr lang="pt-BR" sz="2000" dirty="0" smtClean="0"/>
              <a:t>A anotação @TransactionManagement informa que as transações no </a:t>
            </a:r>
            <a:r>
              <a:rPr lang="pt-BR" sz="2000" i="1" dirty="0" smtClean="0"/>
              <a:t>bean</a:t>
            </a:r>
            <a:r>
              <a:rPr lang="pt-BR" sz="2000" dirty="0" smtClean="0"/>
              <a:t> serão gerenciadas pelo </a:t>
            </a:r>
            <a:r>
              <a:rPr lang="pt-BR" sz="2000" i="1" dirty="0" smtClean="0"/>
              <a:t>container</a:t>
            </a:r>
            <a:r>
              <a:rPr lang="pt-BR" sz="2000" dirty="0" smtClean="0"/>
              <a:t> (esse já é o padrão e não precisaria ser anotado).</a:t>
            </a:r>
          </a:p>
          <a:p>
            <a:pPr marL="285750" indent="-285750">
              <a:buFont typeface="Arial" panose="020B0604020202020204" pitchFamily="34" charset="0"/>
              <a:buChar char="•"/>
            </a:pPr>
            <a:r>
              <a:rPr lang="pt-BR" sz="2000" dirty="0" smtClean="0"/>
              <a:t>A anotação @TransactionAttribute com o valor REQUIRED informa que o método </a:t>
            </a:r>
            <a:r>
              <a:rPr lang="pt-BR" sz="2000" i="1" dirty="0" smtClean="0"/>
              <a:t>placeSnagItOrder</a:t>
            </a:r>
            <a:r>
              <a:rPr lang="pt-BR" sz="2000" dirty="0" smtClean="0"/>
              <a:t> deve ser invocado dentro de uma transação (esse já é o padrão e não precisaria ser anotado).</a:t>
            </a:r>
          </a:p>
          <a:p>
            <a:pPr marL="285750" indent="-285750">
              <a:buFont typeface="Arial" panose="020B0604020202020204" pitchFamily="34" charset="0"/>
              <a:buChar char="•"/>
            </a:pPr>
            <a:endParaRPr lang="pt-BR" sz="2000" dirty="0"/>
          </a:p>
        </p:txBody>
      </p:sp>
      <p:pic>
        <p:nvPicPr>
          <p:cNvPr id="11" name="Imagem 10"/>
          <p:cNvPicPr>
            <a:picLocks noChangeAspect="1"/>
          </p:cNvPicPr>
          <p:nvPr/>
        </p:nvPicPr>
        <p:blipFill>
          <a:blip r:embed="rId3"/>
          <a:stretch>
            <a:fillRect/>
          </a:stretch>
        </p:blipFill>
        <p:spPr>
          <a:xfrm>
            <a:off x="120702" y="2903731"/>
            <a:ext cx="7106276" cy="1423570"/>
          </a:xfrm>
          <a:prstGeom prst="rect">
            <a:avLst/>
          </a:prstGeom>
        </p:spPr>
      </p:pic>
    </p:spTree>
    <p:extLst>
      <p:ext uri="{BB962C8B-B14F-4D97-AF65-F5344CB8AC3E}">
        <p14:creationId xmlns:p14="http://schemas.microsoft.com/office/powerpoint/2010/main" val="41048211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anotação @</a:t>
            </a:r>
            <a:r>
              <a:rPr lang="pt-BR" i="1" dirty="0"/>
              <a:t>TransactionAttribute</a:t>
            </a:r>
            <a:r>
              <a:rPr lang="pt-BR" dirty="0"/>
              <a:t> informa ao </a:t>
            </a:r>
            <a:r>
              <a:rPr lang="pt-BR" i="1" dirty="0"/>
              <a:t>container</a:t>
            </a:r>
            <a:r>
              <a:rPr lang="pt-BR" dirty="0"/>
              <a:t> como lidar com as </a:t>
            </a:r>
            <a:r>
              <a:rPr lang="pt-BR" dirty="0" smtClean="0"/>
              <a:t>transações, inclusive </a:t>
            </a:r>
            <a:r>
              <a:rPr lang="pt-BR" dirty="0"/>
              <a:t>quando começar uma nova transação, quando a aderir a uma transação </a:t>
            </a:r>
            <a:r>
              <a:rPr lang="pt-BR" dirty="0" smtClean="0"/>
              <a:t>existente, e </a:t>
            </a:r>
            <a:r>
              <a:rPr lang="pt-BR" dirty="0"/>
              <a:t>assim por </a:t>
            </a:r>
            <a:r>
              <a:rPr lang="pt-BR" dirty="0" smtClean="0"/>
              <a:t>diante.</a:t>
            </a:r>
          </a:p>
          <a:p>
            <a:pPr>
              <a:buFont typeface="Arial" panose="020B0604020202020204" pitchFamily="34" charset="0"/>
              <a:buChar char="•"/>
            </a:pPr>
            <a:r>
              <a:rPr lang="pt-BR" dirty="0"/>
              <a:t> </a:t>
            </a:r>
            <a:r>
              <a:rPr lang="pt-BR" dirty="0" smtClean="0"/>
              <a:t>Essa </a:t>
            </a:r>
            <a:r>
              <a:rPr lang="pt-BR" dirty="0"/>
              <a:t>anotação pode ser aplicada a qualquer método individual de um </a:t>
            </a:r>
            <a:r>
              <a:rPr lang="pt-BR" i="1" dirty="0"/>
              <a:t>bean</a:t>
            </a:r>
            <a:r>
              <a:rPr lang="pt-BR" dirty="0"/>
              <a:t> CMT ou para a totalidade do bean. Se a anotação é aplicada no nível do </a:t>
            </a:r>
            <a:r>
              <a:rPr lang="pt-BR" i="1" dirty="0"/>
              <a:t>bean</a:t>
            </a:r>
            <a:r>
              <a:rPr lang="pt-BR" dirty="0"/>
              <a:t> todos os métodos de negócios do </a:t>
            </a:r>
            <a:r>
              <a:rPr lang="pt-BR" i="1" dirty="0"/>
              <a:t>bean</a:t>
            </a:r>
            <a:r>
              <a:rPr lang="pt-BR" dirty="0"/>
              <a:t> irão herdar o valor do atributo de transação </a:t>
            </a:r>
            <a:r>
              <a:rPr lang="pt-BR" dirty="0" smtClean="0"/>
              <a:t>especificado </a:t>
            </a:r>
            <a:r>
              <a:rPr lang="pt-BR" dirty="0"/>
              <a:t>por ele.</a:t>
            </a:r>
          </a:p>
        </p:txBody>
      </p:sp>
    </p:spTree>
    <p:extLst>
      <p:ext uri="{BB962C8B-B14F-4D97-AF65-F5344CB8AC3E}">
        <p14:creationId xmlns:p14="http://schemas.microsoft.com/office/powerpoint/2010/main" val="10355579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562340347"/>
              </p:ext>
            </p:extLst>
          </p:nvPr>
        </p:nvGraphicFramePr>
        <p:xfrm>
          <a:off x="676275" y="2011361"/>
          <a:ext cx="10753725" cy="3243218"/>
        </p:xfrm>
        <a:graphic>
          <a:graphicData uri="http://schemas.openxmlformats.org/drawingml/2006/table">
            <a:tbl>
              <a:tblPr firstRow="1" bandRow="1">
                <a:tableStyleId>{5C22544A-7EE6-4342-B048-85BDC9FD1C3A}</a:tableStyleId>
              </a:tblPr>
              <a:tblGrid>
                <a:gridCol w="2144198"/>
                <a:gridCol w="3039414"/>
                <a:gridCol w="5570113"/>
              </a:tblGrid>
              <a:tr h="423533">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417731">
                <a:tc rowSpan="2">
                  <a:txBody>
                    <a:bodyPr/>
                    <a:lstStyle/>
                    <a:p>
                      <a:r>
                        <a:rPr lang="pt-BR" dirty="0" smtClean="0"/>
                        <a:t>REQUIRED</a:t>
                      </a:r>
                      <a:endParaRPr lang="pt-BR" dirty="0"/>
                    </a:p>
                  </a:txBody>
                  <a:tcPr/>
                </a:tc>
                <a:tc>
                  <a:txBody>
                    <a:bodyPr/>
                    <a:lstStyle/>
                    <a:p>
                      <a:r>
                        <a:rPr lang="pt-BR" dirty="0" smtClean="0"/>
                        <a:t>Não</a:t>
                      </a:r>
                      <a:endParaRPr lang="pt-BR" dirty="0"/>
                    </a:p>
                  </a:txBody>
                  <a:tcPr/>
                </a:tc>
                <a:tc>
                  <a:txBody>
                    <a:bodyPr/>
                    <a:lstStyle/>
                    <a:p>
                      <a:r>
                        <a:rPr lang="pt-BR" dirty="0" smtClean="0"/>
                        <a:t>O </a:t>
                      </a:r>
                      <a:r>
                        <a:rPr lang="pt-BR" i="1" dirty="0" smtClean="0"/>
                        <a:t>container</a:t>
                      </a:r>
                      <a:r>
                        <a:rPr lang="pt-BR" dirty="0" smtClean="0"/>
                        <a:t> cria uma nova transação.</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17731">
                <a:tc rowSpan="2">
                  <a:txBody>
                    <a:bodyPr/>
                    <a:lstStyle/>
                    <a:p>
                      <a:r>
                        <a:rPr lang="pt-BR" dirty="0" smtClean="0"/>
                        <a:t>REQUIRES_NEW</a:t>
                      </a:r>
                      <a:endParaRPr lang="pt-BR" dirty="0"/>
                    </a:p>
                  </a:txBody>
                  <a:tcPr/>
                </a:tc>
                <a:tc>
                  <a:txBody>
                    <a:bodyPr/>
                    <a:lstStyle/>
                    <a:p>
                      <a:r>
                        <a:rPr lang="pt-BR" dirty="0" smtClean="0"/>
                        <a:t>Não</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a:t>
                      </a:r>
                    </a:p>
                  </a:txBody>
                  <a:tcPr/>
                </a:tc>
              </a:tr>
              <a:tr h="731030">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 e a transação do chamador é suspensa.</a:t>
                      </a:r>
                      <a:endParaRPr lang="pt-BR" dirty="0"/>
                    </a:p>
                  </a:txBody>
                  <a:tcPr/>
                </a:tc>
              </a:tr>
              <a:tr h="417731">
                <a:tc rowSpan="2">
                  <a:txBody>
                    <a:bodyPr/>
                    <a:lstStyle/>
                    <a:p>
                      <a:r>
                        <a:rPr lang="pt-BR" dirty="0" smtClean="0"/>
                        <a:t>SUPPORTS</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Método se junta à transação do chamador.</a:t>
                      </a:r>
                    </a:p>
                  </a:txBody>
                  <a:tcPr/>
                </a:tc>
              </a:tr>
            </a:tbl>
          </a:graphicData>
        </a:graphic>
      </p:graphicFrame>
    </p:spTree>
    <p:extLst>
      <p:ext uri="{BB962C8B-B14F-4D97-AF65-F5344CB8AC3E}">
        <p14:creationId xmlns:p14="http://schemas.microsoft.com/office/powerpoint/2010/main" val="14059798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2575301055"/>
              </p:ext>
            </p:extLst>
          </p:nvPr>
        </p:nvGraphicFramePr>
        <p:xfrm>
          <a:off x="676275" y="2011363"/>
          <a:ext cx="10753725" cy="3375216"/>
        </p:xfrm>
        <a:graphic>
          <a:graphicData uri="http://schemas.openxmlformats.org/drawingml/2006/table">
            <a:tbl>
              <a:tblPr firstRow="1" bandRow="1">
                <a:tableStyleId>{5C22544A-7EE6-4342-B048-85BDC9FD1C3A}</a:tableStyleId>
              </a:tblPr>
              <a:tblGrid>
                <a:gridCol w="2144198"/>
                <a:gridCol w="3039414"/>
                <a:gridCol w="5570113"/>
              </a:tblGrid>
              <a:tr h="409990">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598232">
                <a:tc rowSpan="2">
                  <a:txBody>
                    <a:bodyPr/>
                    <a:lstStyle/>
                    <a:p>
                      <a:r>
                        <a:rPr lang="pt-BR" sz="1800" b="0" i="0" u="none" strike="noStrike" kern="1200" baseline="0" dirty="0" smtClean="0">
                          <a:solidFill>
                            <a:schemeClr val="dk1"/>
                          </a:solidFill>
                          <a:latin typeface="+mn-lt"/>
                          <a:ea typeface="+mn-ea"/>
                          <a:cs typeface="+mn-cs"/>
                        </a:rPr>
                        <a:t>MANDATORY</a:t>
                      </a:r>
                      <a:endParaRPr lang="pt-BR" dirty="0"/>
                    </a:p>
                  </a:txBody>
                  <a:tcPr/>
                </a:tc>
                <a:tc>
                  <a:txBody>
                    <a:bodyPr/>
                    <a:lstStyle/>
                    <a:p>
                      <a:r>
                        <a:rPr lang="pt-BR" dirty="0" smtClean="0"/>
                        <a:t>Não</a:t>
                      </a:r>
                      <a:endParaRPr lang="pt-BR" dirty="0"/>
                    </a:p>
                  </a:txBody>
                  <a:tcPr/>
                </a:tc>
                <a:tc>
                  <a:txBody>
                    <a:bodyPr/>
                    <a:lstStyle/>
                    <a:p>
                      <a:r>
                        <a:rPr lang="pt-BR" dirty="0" smtClean="0"/>
                        <a:t>A exceção </a:t>
                      </a:r>
                      <a:r>
                        <a:rPr lang="pt-BR" i="1" dirty="0" smtClean="0"/>
                        <a:t>javax.ejb.EJBTransactionRequiredException</a:t>
                      </a:r>
                      <a:r>
                        <a:rPr lang="pt-BR" dirty="0" smtClean="0"/>
                        <a:t> é lançada.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NOT_SUPPORTED</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707654">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transação do chamador é suspensa e o método é invocado sem nenhuma transação.</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NEVER</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exceção </a:t>
                      </a:r>
                      <a:r>
                        <a:rPr lang="pt-BR" sz="1800" b="0" i="1" u="none" strike="noStrike" kern="1200" baseline="0" dirty="0" smtClean="0">
                          <a:solidFill>
                            <a:schemeClr val="dk1"/>
                          </a:solidFill>
                          <a:latin typeface="+mn-lt"/>
                          <a:ea typeface="+mn-ea"/>
                          <a:cs typeface="+mn-cs"/>
                        </a:rPr>
                        <a:t>javax.ejb.EJBException</a:t>
                      </a:r>
                      <a:r>
                        <a:rPr lang="pt-BR" sz="1800" b="0" i="0" u="none" strike="noStrike" kern="1200" baseline="0" dirty="0" smtClean="0">
                          <a:solidFill>
                            <a:schemeClr val="dk1"/>
                          </a:solidFill>
                          <a:latin typeface="+mn-lt"/>
                          <a:ea typeface="+mn-ea"/>
                          <a:cs typeface="+mn-cs"/>
                        </a:rPr>
                        <a:t> é lançada.</a:t>
                      </a:r>
                      <a:endParaRPr lang="pt-BR" dirty="0" smtClean="0"/>
                    </a:p>
                  </a:txBody>
                  <a:tcPr/>
                </a:tc>
              </a:tr>
            </a:tbl>
          </a:graphicData>
        </a:graphic>
      </p:graphicFrame>
    </p:spTree>
    <p:extLst>
      <p:ext uri="{BB962C8B-B14F-4D97-AF65-F5344CB8AC3E}">
        <p14:creationId xmlns:p14="http://schemas.microsoft.com/office/powerpoint/2010/main" val="24643277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REQUIRED</a:t>
            </a:r>
          </a:p>
          <a:p>
            <a:pPr lvl="1">
              <a:buFont typeface="Arial" panose="020B0604020202020204" pitchFamily="34" charset="0"/>
              <a:buChar char="•"/>
            </a:pPr>
            <a:r>
              <a:rPr lang="pt-BR" dirty="0" smtClean="0"/>
              <a:t>É o valor default para @</a:t>
            </a:r>
            <a:r>
              <a:rPr lang="pt-BR" i="1" dirty="0" smtClean="0"/>
              <a:t>TransactionAttribute</a:t>
            </a:r>
            <a:r>
              <a:rPr lang="pt-BR" dirty="0" smtClean="0"/>
              <a:t>.</a:t>
            </a:r>
          </a:p>
          <a:p>
            <a:pPr lvl="1">
              <a:buFont typeface="Arial" panose="020B0604020202020204" pitchFamily="34" charset="0"/>
              <a:buChar char="•"/>
            </a:pPr>
            <a:r>
              <a:rPr lang="pt-BR" dirty="0" smtClean="0"/>
              <a:t>No caso de transações propagadas a partir do cliente, se o método anotado com REQUIRED indicar que a transação deve ser revertida (</a:t>
            </a:r>
            <a:r>
              <a:rPr lang="pt-BR" i="1" dirty="0" smtClean="0"/>
              <a:t>rollback</a:t>
            </a:r>
            <a:r>
              <a:rPr lang="pt-BR" dirty="0" smtClean="0"/>
              <a:t>), o </a:t>
            </a:r>
            <a:r>
              <a:rPr lang="pt-BR" i="1" dirty="0" smtClean="0"/>
              <a:t>container</a:t>
            </a:r>
            <a:r>
              <a:rPr lang="pt-BR" dirty="0" smtClean="0"/>
              <a:t>, além de fazer o </a:t>
            </a:r>
            <a:r>
              <a:rPr lang="pt-BR" i="1" dirty="0" smtClean="0"/>
              <a:t>rollback</a:t>
            </a:r>
            <a:r>
              <a:rPr lang="pt-BR" dirty="0" smtClean="0"/>
              <a:t>, irá lançar </a:t>
            </a:r>
            <a:r>
              <a:rPr lang="pt-BR" i="1" dirty="0" smtClean="0"/>
              <a:t>javax.transaction.RollbackException</a:t>
            </a:r>
            <a:r>
              <a:rPr lang="pt-BR" dirty="0" smtClean="0"/>
              <a:t> para o cliente.</a:t>
            </a:r>
          </a:p>
          <a:p>
            <a:pPr lvl="1">
              <a:buFont typeface="Arial" panose="020B0604020202020204" pitchFamily="34" charset="0"/>
              <a:buChar char="•"/>
            </a:pPr>
            <a:r>
              <a:rPr lang="pt-BR" dirty="0" smtClean="0"/>
              <a:t>Isso indica ao cliente que a transação iniciada foi abortada por outro método.</a:t>
            </a:r>
          </a:p>
          <a:p>
            <a:pPr lvl="1">
              <a:buFont typeface="Arial" panose="020B0604020202020204" pitchFamily="34" charset="0"/>
              <a:buChar char="•"/>
            </a:pPr>
            <a:r>
              <a:rPr lang="pt-BR" dirty="0" smtClean="0"/>
              <a:t>Em geral, utilize REQUIRED quando você estiver modificando dados em seu método EJB e não tem certeza de que o cliente vai iniciar ou não uma nova transação antes de invocar seu método.</a:t>
            </a:r>
          </a:p>
          <a:p>
            <a:pPr lvl="1">
              <a:buFont typeface="Arial" panose="020B0604020202020204" pitchFamily="34" charset="0"/>
              <a:buChar char="•"/>
            </a:pPr>
            <a:endParaRPr lang="pt-BR" dirty="0" smtClean="0"/>
          </a:p>
        </p:txBody>
      </p:sp>
    </p:spTree>
    <p:extLst>
      <p:ext uri="{BB962C8B-B14F-4D97-AF65-F5344CB8AC3E}">
        <p14:creationId xmlns:p14="http://schemas.microsoft.com/office/powerpoint/2010/main" val="11045174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REQUIRES_NEW</a:t>
            </a:r>
          </a:p>
          <a:p>
            <a:pPr lvl="1">
              <a:buFont typeface="Arial" panose="020B0604020202020204" pitchFamily="34" charset="0"/>
              <a:buChar char="•"/>
            </a:pPr>
            <a:r>
              <a:rPr lang="pt-BR" dirty="0" smtClean="0"/>
              <a:t>Do ponto de vista do cliente: sua transação é pausada, o método anotado com REQUIRES_NEW é invocado, o método confirma ou reverte sua própria transação, a transação do cliente é retomada assim que o método retorna.</a:t>
            </a:r>
          </a:p>
          <a:p>
            <a:pPr lvl="1">
              <a:buFont typeface="Arial" panose="020B0604020202020204" pitchFamily="34" charset="0"/>
              <a:buChar char="•"/>
            </a:pPr>
            <a:r>
              <a:rPr lang="pt-BR" dirty="0" smtClean="0"/>
              <a:t>Deve ser utilizada em situações nas quais você necessita de uma transação mas não quer impactar o cliente (e vice-versa, o método não deve ser impactado pelo resultado da transação do cliente).</a:t>
            </a:r>
          </a:p>
          <a:p>
            <a:pPr lvl="1">
              <a:buFont typeface="Arial" panose="020B0604020202020204" pitchFamily="34" charset="0"/>
              <a:buChar char="•"/>
            </a:pPr>
            <a:r>
              <a:rPr lang="pt-BR" dirty="0" smtClean="0"/>
              <a:t>Um exemplo disso é um log: mesmo que a transação do cliente tenha falhado, você deseja gravar o log.</a:t>
            </a:r>
            <a:endParaRPr lang="pt-BR" dirty="0"/>
          </a:p>
        </p:txBody>
      </p:sp>
    </p:spTree>
    <p:extLst>
      <p:ext uri="{BB962C8B-B14F-4D97-AF65-F5344CB8AC3E}">
        <p14:creationId xmlns:p14="http://schemas.microsoft.com/office/powerpoint/2010/main" val="5080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SUPPORTS</a:t>
            </a:r>
          </a:p>
          <a:p>
            <a:pPr lvl="1">
              <a:buFont typeface="Arial" panose="020B0604020202020204" pitchFamily="34" charset="0"/>
              <a:buChar char="•"/>
            </a:pPr>
            <a:r>
              <a:rPr lang="pt-BR" dirty="0" smtClean="0"/>
              <a:t>O método é ambivalente no que diz respeito a transações.</a:t>
            </a:r>
          </a:p>
          <a:p>
            <a:pPr lvl="1">
              <a:buFont typeface="Arial" panose="020B0604020202020204" pitchFamily="34" charset="0"/>
              <a:buChar char="•"/>
            </a:pPr>
            <a:r>
              <a:rPr lang="pt-BR" dirty="0" smtClean="0"/>
              <a:t>É tipicamente utilizado para métodos que realizam operações somente leitura, tais como recuperar dados de um banco de dados.</a:t>
            </a:r>
            <a:endParaRPr lang="pt-BR" dirty="0"/>
          </a:p>
        </p:txBody>
      </p:sp>
    </p:spTree>
    <p:extLst>
      <p:ext uri="{BB962C8B-B14F-4D97-AF65-F5344CB8AC3E}">
        <p14:creationId xmlns:p14="http://schemas.microsoft.com/office/powerpoint/2010/main" val="26302018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smtClean="0">
                <a:solidFill>
                  <a:schemeClr val="dk1"/>
                </a:solidFill>
              </a:rPr>
              <a:t>MANDATORY</a:t>
            </a:r>
          </a:p>
          <a:p>
            <a:pPr lvl="1">
              <a:buFont typeface="Arial" panose="020B0604020202020204" pitchFamily="34" charset="0"/>
              <a:buChar char="•"/>
            </a:pPr>
            <a:r>
              <a:rPr lang="pt-BR" dirty="0" smtClean="0">
                <a:solidFill>
                  <a:schemeClr val="dk1"/>
                </a:solidFill>
              </a:rPr>
              <a:t>Requer que exista uma transação do chamador já em progresso para se juntar a ela.</a:t>
            </a:r>
          </a:p>
          <a:p>
            <a:pPr>
              <a:buFont typeface="Arial" panose="020B0604020202020204" pitchFamily="34" charset="0"/>
              <a:buChar char="•"/>
            </a:pPr>
            <a:r>
              <a:rPr lang="pt-BR" dirty="0" smtClean="0">
                <a:solidFill>
                  <a:schemeClr val="dk1"/>
                </a:solidFill>
              </a:rPr>
              <a:t> NOT_SUPPORTED</a:t>
            </a:r>
          </a:p>
          <a:p>
            <a:pPr lvl="1">
              <a:buFont typeface="Arial" panose="020B0604020202020204" pitchFamily="34" charset="0"/>
              <a:buChar char="•"/>
            </a:pPr>
            <a:r>
              <a:rPr lang="pt-BR" dirty="0" smtClean="0">
                <a:solidFill>
                  <a:schemeClr val="dk1"/>
                </a:solidFill>
              </a:rPr>
              <a:t>O método não pode ser invocado em um contexto transacional. Se um chamador invoca o método dentro de um contexto transacional, a transação é suspensa.</a:t>
            </a:r>
          </a:p>
          <a:p>
            <a:pPr>
              <a:buFont typeface="Arial" panose="020B0604020202020204" pitchFamily="34" charset="0"/>
              <a:buChar char="•"/>
            </a:pPr>
            <a:r>
              <a:rPr lang="pt-BR" dirty="0" smtClean="0">
                <a:solidFill>
                  <a:schemeClr val="dk1"/>
                </a:solidFill>
              </a:rPr>
              <a:t> NEVER</a:t>
            </a:r>
          </a:p>
          <a:p>
            <a:pPr lvl="1">
              <a:buFont typeface="Arial" panose="020B0604020202020204" pitchFamily="34" charset="0"/>
              <a:buChar char="•"/>
            </a:pPr>
            <a:r>
              <a:rPr lang="pt-BR" dirty="0">
                <a:solidFill>
                  <a:schemeClr val="dk1"/>
                </a:solidFill>
              </a:rPr>
              <a:t>O método não pode </a:t>
            </a:r>
            <a:r>
              <a:rPr lang="pt-BR" dirty="0" smtClean="0">
                <a:solidFill>
                  <a:schemeClr val="dk1"/>
                </a:solidFill>
              </a:rPr>
              <a:t>nunca ser </a:t>
            </a:r>
            <a:r>
              <a:rPr lang="pt-BR" dirty="0">
                <a:solidFill>
                  <a:schemeClr val="dk1"/>
                </a:solidFill>
              </a:rPr>
              <a:t>invocado em um contexto transacional. Se um chamador invoca o método dentro de um contexto </a:t>
            </a:r>
            <a:r>
              <a:rPr lang="pt-BR" dirty="0" smtClean="0">
                <a:solidFill>
                  <a:schemeClr val="dk1"/>
                </a:solidFill>
              </a:rPr>
              <a:t>transacional, a exceção </a:t>
            </a:r>
            <a:r>
              <a:rPr lang="pt-BR" i="1" dirty="0" smtClean="0"/>
              <a:t>javax.ejb.EJBException</a:t>
            </a:r>
            <a:r>
              <a:rPr lang="pt-BR" dirty="0" smtClean="0"/>
              <a:t> é lançada.</a:t>
            </a:r>
            <a:endParaRPr lang="pt-BR" dirty="0" smtClean="0">
              <a:solidFill>
                <a:schemeClr val="dk1"/>
              </a:solidFill>
            </a:endParaRP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845964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de Transação e MDBs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MDBs </a:t>
            </a:r>
            <a:r>
              <a:rPr lang="pt-BR" dirty="0"/>
              <a:t>suportam apenas </a:t>
            </a:r>
            <a:r>
              <a:rPr lang="pt-BR" dirty="0" smtClean="0"/>
              <a:t>REQUIRED e NOT_SUPPORTED.</a:t>
            </a:r>
          </a:p>
          <a:p>
            <a:pPr lvl="1">
              <a:buFont typeface="Arial" panose="020B0604020202020204" pitchFamily="34" charset="0"/>
              <a:buChar char="•"/>
            </a:pPr>
            <a:r>
              <a:rPr lang="pt-BR" dirty="0" smtClean="0"/>
              <a:t>O cliente não invoca os métodos de um </a:t>
            </a:r>
            <a:r>
              <a:rPr lang="pt-BR" dirty="0"/>
              <a:t>MDB diretamente, eles são chamados quando uma mensagem é enviada para o </a:t>
            </a:r>
            <a:r>
              <a:rPr lang="pt-BR" i="1" dirty="0"/>
              <a:t>bean</a:t>
            </a:r>
            <a:r>
              <a:rPr lang="pt-BR" dirty="0"/>
              <a:t> </a:t>
            </a:r>
            <a:r>
              <a:rPr lang="pt-BR" dirty="0" smtClean="0"/>
              <a:t>a partir da fila</a:t>
            </a:r>
            <a:r>
              <a:rPr lang="pt-BR" dirty="0"/>
              <a:t>. Não há nenhuma transação existente para suspender ou juntar-se quando uma mensagem </a:t>
            </a:r>
            <a:r>
              <a:rPr lang="pt-BR"/>
              <a:t>é </a:t>
            </a:r>
            <a:r>
              <a:rPr lang="pt-BR" smtClean="0"/>
              <a:t>entregue.</a:t>
            </a:r>
            <a:endParaRPr lang="pt-BR" dirty="0"/>
          </a:p>
        </p:txBody>
      </p:sp>
    </p:spTree>
    <p:extLst>
      <p:ext uri="{BB962C8B-B14F-4D97-AF65-F5344CB8AC3E}">
        <p14:creationId xmlns:p14="http://schemas.microsoft.com/office/powerpoint/2010/main" val="1599301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Marcando uma Transação </a:t>
            </a:r>
            <a:r>
              <a:rPr lang="pt-BR" dirty="0"/>
              <a:t>CMT para </a:t>
            </a:r>
            <a:r>
              <a:rPr lang="pt-BR" dirty="0" smtClean="0"/>
              <a:t>Rollback</a:t>
            </a:r>
            <a:endParaRPr lang="pt-BR" dirty="0"/>
          </a:p>
        </p:txBody>
      </p:sp>
      <p:sp>
        <p:nvSpPr>
          <p:cNvPr id="3" name="Espaço Reservado para Conteúdo 2"/>
          <p:cNvSpPr>
            <a:spLocks noGrp="1"/>
          </p:cNvSpPr>
          <p:nvPr>
            <p:ph idx="1"/>
          </p:nvPr>
        </p:nvSpPr>
        <p:spPr>
          <a:xfrm>
            <a:off x="676656" y="2011681"/>
            <a:ext cx="10753725" cy="1620162"/>
          </a:xfrm>
        </p:spPr>
        <p:txBody>
          <a:bodyPr/>
          <a:lstStyle/>
          <a:p>
            <a:pPr>
              <a:buFont typeface="Arial" panose="020B0604020202020204" pitchFamily="34" charset="0"/>
              <a:buChar char="•"/>
            </a:pPr>
            <a:r>
              <a:rPr lang="pt-BR" dirty="0"/>
              <a:t> Às vezes, no âmbito de uma operação é determinado que as mudanças precisam ser </a:t>
            </a:r>
            <a:r>
              <a:rPr lang="pt-BR" dirty="0" smtClean="0"/>
              <a:t>revertidas. O </a:t>
            </a:r>
            <a:r>
              <a:rPr lang="pt-BR" i="1" dirty="0" smtClean="0"/>
              <a:t>rollback</a:t>
            </a:r>
            <a:r>
              <a:rPr lang="pt-BR" dirty="0" smtClean="0"/>
              <a:t> pode </a:t>
            </a:r>
            <a:r>
              <a:rPr lang="pt-BR" dirty="0"/>
              <a:t>ser devido a um erro, um número de cartão de crédito inválido, ou o resultado de uma decisão de negócios</a:t>
            </a:r>
            <a:r>
              <a:rPr lang="pt-BR" dirty="0" smtClean="0"/>
              <a:t>.</a:t>
            </a:r>
          </a:p>
          <a:p>
            <a:pPr>
              <a:buFont typeface="Arial" panose="020B0604020202020204" pitchFamily="34" charset="0"/>
              <a:buChar char="•"/>
            </a:pPr>
            <a:r>
              <a:rPr lang="pt-BR" dirty="0"/>
              <a:t> CMT fornece a capacidade para o </a:t>
            </a:r>
            <a:r>
              <a:rPr lang="pt-BR" i="1" dirty="0"/>
              <a:t>bean</a:t>
            </a:r>
            <a:r>
              <a:rPr lang="pt-BR" dirty="0"/>
              <a:t> </a:t>
            </a:r>
            <a:r>
              <a:rPr lang="pt-BR" dirty="0" smtClean="0"/>
              <a:t>sinalizar </a:t>
            </a:r>
            <a:r>
              <a:rPr lang="pt-BR" dirty="0"/>
              <a:t>que a transação deve ser revertida.</a:t>
            </a:r>
          </a:p>
        </p:txBody>
      </p:sp>
      <p:pic>
        <p:nvPicPr>
          <p:cNvPr id="4" name="Imagem 3"/>
          <p:cNvPicPr>
            <a:picLocks noChangeAspect="1"/>
          </p:cNvPicPr>
          <p:nvPr/>
        </p:nvPicPr>
        <p:blipFill>
          <a:blip r:embed="rId2"/>
          <a:stretch>
            <a:fillRect/>
          </a:stretch>
        </p:blipFill>
        <p:spPr>
          <a:xfrm>
            <a:off x="1715973" y="3785788"/>
            <a:ext cx="8302436" cy="2400032"/>
          </a:xfrm>
          <a:prstGeom prst="rect">
            <a:avLst/>
          </a:prstGeom>
        </p:spPr>
      </p:pic>
    </p:spTree>
    <p:extLst>
      <p:ext uri="{BB962C8B-B14F-4D97-AF65-F5344CB8AC3E}">
        <p14:creationId xmlns:p14="http://schemas.microsoft.com/office/powerpoint/2010/main" val="28555871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transação é marcada para </a:t>
            </a:r>
            <a:r>
              <a:rPr lang="pt-BR" i="1" dirty="0" smtClean="0"/>
              <a:t>rollback</a:t>
            </a:r>
            <a:r>
              <a:rPr lang="pt-BR" dirty="0" smtClean="0"/>
              <a:t>, ela não termina imediatamente. Em vez disso, ele continua como se nada tivesse ocorrido.</a:t>
            </a:r>
          </a:p>
          <a:p>
            <a:pPr>
              <a:buFont typeface="Arial" panose="020B0604020202020204" pitchFamily="34" charset="0"/>
              <a:buChar char="•"/>
            </a:pPr>
            <a:r>
              <a:rPr lang="pt-BR" dirty="0"/>
              <a:t> </a:t>
            </a:r>
            <a:r>
              <a:rPr lang="pt-BR" dirty="0" smtClean="0"/>
              <a:t>A classe </a:t>
            </a:r>
            <a:r>
              <a:rPr lang="pt-BR" i="1" dirty="0" smtClean="0"/>
              <a:t>EJBContext</a:t>
            </a:r>
            <a:r>
              <a:rPr lang="pt-BR" dirty="0" smtClean="0"/>
              <a:t> possui um método que permite saber se uma transação foi marcada para </a:t>
            </a:r>
            <a:r>
              <a:rPr lang="pt-BR" i="1" dirty="0" smtClean="0"/>
              <a:t>rollback: getRollbackOnly</a:t>
            </a:r>
            <a:r>
              <a:rPr lang="pt-BR" dirty="0" smtClean="0"/>
              <a:t>.</a:t>
            </a:r>
          </a:p>
          <a:p>
            <a:pPr>
              <a:buFont typeface="Arial" panose="020B0604020202020204" pitchFamily="34" charset="0"/>
              <a:buChar char="•"/>
            </a:pPr>
            <a:r>
              <a:rPr lang="pt-BR" dirty="0"/>
              <a:t> Os métodos </a:t>
            </a:r>
            <a:r>
              <a:rPr lang="pt-BR" i="1" dirty="0"/>
              <a:t>setRollbackOnly </a:t>
            </a:r>
            <a:r>
              <a:rPr lang="pt-BR" dirty="0"/>
              <a:t>e </a:t>
            </a:r>
            <a:r>
              <a:rPr lang="pt-BR" i="1" dirty="0"/>
              <a:t>getRollbackOnly </a:t>
            </a:r>
            <a:r>
              <a:rPr lang="pt-BR" dirty="0"/>
              <a:t>de </a:t>
            </a:r>
            <a:r>
              <a:rPr lang="pt-BR" i="1" dirty="0"/>
              <a:t>EJBContext</a:t>
            </a:r>
            <a:r>
              <a:rPr lang="pt-BR" dirty="0"/>
              <a:t> somente podem ser utilizados em métodos que possuem atributo de transação REQUIRED, REQUIRED_NEW, ou MANDATORY.</a:t>
            </a:r>
          </a:p>
          <a:p>
            <a:pPr lvl="1">
              <a:buFont typeface="Arial" panose="020B0604020202020204" pitchFamily="34" charset="0"/>
              <a:buChar char="•"/>
            </a:pPr>
            <a:r>
              <a:rPr lang="pt-BR" dirty="0" smtClean="0"/>
              <a:t>Caso </a:t>
            </a:r>
            <a:r>
              <a:rPr lang="pt-BR" dirty="0"/>
              <a:t>contrário, será lançada a exceção </a:t>
            </a:r>
            <a:r>
              <a:rPr lang="pt-BR" i="1" dirty="0"/>
              <a:t>java.lang.IllegalStateException</a:t>
            </a:r>
            <a:r>
              <a:rPr lang="pt-BR" dirty="0" smtClean="0"/>
              <a:t>.</a:t>
            </a:r>
            <a:endParaRPr lang="pt-BR" i="1" dirty="0"/>
          </a:p>
        </p:txBody>
      </p:sp>
    </p:spTree>
    <p:extLst>
      <p:ext uri="{BB962C8B-B14F-4D97-AF65-F5344CB8AC3E}">
        <p14:creationId xmlns:p14="http://schemas.microsoft.com/office/powerpoint/2010/main" val="32560830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a:t> </a:t>
            </a:r>
            <a:r>
              <a:rPr lang="pt-BR" dirty="0" smtClean="0"/>
              <a:t>Capturar </a:t>
            </a:r>
            <a:r>
              <a:rPr lang="pt-BR" dirty="0"/>
              <a:t>exceções apenas para chamar </a:t>
            </a:r>
            <a:r>
              <a:rPr lang="pt-BR" i="1" dirty="0"/>
              <a:t>setRollbackOnly</a:t>
            </a:r>
            <a:r>
              <a:rPr lang="pt-BR" dirty="0"/>
              <a:t> parece um pouco </a:t>
            </a:r>
            <a:r>
              <a:rPr lang="pt-BR" dirty="0" smtClean="0"/>
              <a:t>complicado e </a:t>
            </a:r>
            <a:r>
              <a:rPr lang="pt-BR" dirty="0"/>
              <a:t>repetitivo, </a:t>
            </a:r>
            <a:r>
              <a:rPr lang="pt-BR" dirty="0" smtClean="0"/>
              <a:t>mas EJB3 tem uma forma bem mais simples e elegante de resolver essa questão: a anotação </a:t>
            </a:r>
            <a:r>
              <a:rPr lang="pt-BR" dirty="0"/>
              <a:t>@</a:t>
            </a:r>
            <a:r>
              <a:rPr lang="pt-BR" i="1" dirty="0" smtClean="0"/>
              <a:t>javax.ejb.ApplicationException</a:t>
            </a:r>
            <a:r>
              <a:rPr lang="pt-BR" dirty="0" smtClean="0"/>
              <a:t>.</a:t>
            </a:r>
          </a:p>
          <a:p>
            <a:pPr>
              <a:buFont typeface="Arial" panose="020B0604020202020204" pitchFamily="34" charset="0"/>
              <a:buChar char="•"/>
            </a:pPr>
            <a:r>
              <a:rPr lang="pt-BR" i="1" dirty="0"/>
              <a:t> </a:t>
            </a:r>
            <a:r>
              <a:rPr lang="pt-BR" dirty="0"/>
              <a:t>Uma exceção </a:t>
            </a:r>
            <a:r>
              <a:rPr lang="pt-BR" dirty="0" smtClean="0"/>
              <a:t>de aplicação é </a:t>
            </a:r>
            <a:r>
              <a:rPr lang="pt-BR" dirty="0"/>
              <a:t>uma exceção que um cliente de um EJB </a:t>
            </a:r>
            <a:r>
              <a:rPr lang="pt-BR" dirty="0" smtClean="0"/>
              <a:t>espera tratar. Por padrão, exceções de aplicação não causam o </a:t>
            </a:r>
            <a:r>
              <a:rPr lang="pt-BR" i="1" dirty="0" smtClean="0"/>
              <a:t>rollback. </a:t>
            </a:r>
            <a:r>
              <a:rPr lang="pt-BR" dirty="0" smtClean="0"/>
              <a:t>Por padrão, todas as exceções checadas são tratadas como exceções de aplicação</a:t>
            </a:r>
            <a:r>
              <a:rPr lang="pt-BR" dirty="0"/>
              <a:t>, exceto </a:t>
            </a:r>
            <a:r>
              <a:rPr lang="pt-BR" i="1" dirty="0" smtClean="0"/>
              <a:t>java.rmi.RemoteException</a:t>
            </a:r>
            <a:r>
              <a:rPr lang="pt-BR" dirty="0" smtClean="0"/>
              <a:t>.</a:t>
            </a:r>
            <a:endParaRPr lang="pt-BR" i="1" dirty="0" smtClean="0"/>
          </a:p>
          <a:p>
            <a:pPr>
              <a:buFont typeface="Arial" panose="020B0604020202020204" pitchFamily="34" charset="0"/>
              <a:buChar char="•"/>
            </a:pPr>
            <a:r>
              <a:rPr lang="pt-BR" i="1" dirty="0"/>
              <a:t> </a:t>
            </a:r>
            <a:r>
              <a:rPr lang="pt-BR" dirty="0" smtClean="0"/>
              <a:t>Por outro lado, EJB3 não assume que aplicações de sistema devem tratadas por clientes. Quando ocorrem, essas exceções não são passadas ao cliente</a:t>
            </a:r>
            <a:r>
              <a:rPr lang="pt-BR" dirty="0"/>
              <a:t>, mas encapsuladas em </a:t>
            </a:r>
            <a:r>
              <a:rPr lang="pt-BR" i="1" dirty="0" smtClean="0"/>
              <a:t>javax.ejb.EJBException</a:t>
            </a:r>
            <a:r>
              <a:rPr lang="pt-BR" dirty="0" smtClean="0"/>
              <a:t>. As exceções </a:t>
            </a:r>
            <a:r>
              <a:rPr lang="pt-BR" i="1" dirty="0"/>
              <a:t>java.rmi.RemoveException</a:t>
            </a:r>
            <a:r>
              <a:rPr lang="pt-BR" dirty="0"/>
              <a:t> </a:t>
            </a:r>
            <a:r>
              <a:rPr lang="pt-BR" dirty="0" smtClean="0"/>
              <a:t>(e subclasses) ou </a:t>
            </a:r>
            <a:r>
              <a:rPr lang="pt-BR" i="1" dirty="0" smtClean="0"/>
              <a:t>java.lang.RuntimeException </a:t>
            </a:r>
            <a:r>
              <a:rPr lang="pt-BR" dirty="0" smtClean="0"/>
              <a:t>(e subclasses) são </a:t>
            </a:r>
            <a:r>
              <a:rPr lang="pt-BR" i="1" dirty="0" smtClean="0"/>
              <a:t>exceções</a:t>
            </a:r>
            <a:r>
              <a:rPr lang="pt-BR" dirty="0" smtClean="0"/>
              <a:t> de sistema. Exceções de sistema causam o </a:t>
            </a:r>
            <a:r>
              <a:rPr lang="pt-BR" i="1" dirty="0" smtClean="0"/>
              <a:t>rollback</a:t>
            </a:r>
            <a:r>
              <a:rPr lang="pt-BR" dirty="0" smtClean="0"/>
              <a:t> de uma transação.</a:t>
            </a:r>
            <a:endParaRPr lang="pt-BR" dirty="0"/>
          </a:p>
        </p:txBody>
      </p:sp>
    </p:spTree>
    <p:extLst>
      <p:ext uri="{BB962C8B-B14F-4D97-AF65-F5344CB8AC3E}">
        <p14:creationId xmlns:p14="http://schemas.microsoft.com/office/powerpoint/2010/main" val="21729025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Exceções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82992" y="2026153"/>
            <a:ext cx="11921238" cy="3807976"/>
          </a:xfrm>
          <a:prstGeom prst="rect">
            <a:avLst/>
          </a:prstGeom>
        </p:spPr>
      </p:pic>
    </p:spTree>
    <p:extLst>
      <p:ext uri="{BB962C8B-B14F-4D97-AF65-F5344CB8AC3E}">
        <p14:creationId xmlns:p14="http://schemas.microsoft.com/office/powerpoint/2010/main" val="5628349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a:t>
            </a:r>
            <a:r>
              <a:rPr lang="pt-BR" i="1" dirty="0" smtClean="0"/>
              <a:t>javax.ejb.SessionSynchronization</a:t>
            </a:r>
            <a:endParaRPr lang="pt-BR" i="1"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712201030"/>
              </p:ext>
            </p:extLst>
          </p:nvPr>
        </p:nvGraphicFramePr>
        <p:xfrm>
          <a:off x="676273" y="2397730"/>
          <a:ext cx="10753726" cy="3205480"/>
        </p:xfrm>
        <a:graphic>
          <a:graphicData uri="http://schemas.openxmlformats.org/drawingml/2006/table">
            <a:tbl>
              <a:tblPr firstRow="1" bandRow="1">
                <a:tableStyleId>{5C22544A-7EE6-4342-B048-85BDC9FD1C3A}</a:tableStyleId>
              </a:tblPr>
              <a:tblGrid>
                <a:gridCol w="4114666"/>
                <a:gridCol w="6639060"/>
              </a:tblGrid>
              <a:tr h="370840">
                <a:tc>
                  <a:txBody>
                    <a:bodyPr/>
                    <a:lstStyle/>
                    <a:p>
                      <a:r>
                        <a:rPr lang="pt-BR" dirty="0" smtClean="0"/>
                        <a:t>Método</a:t>
                      </a:r>
                      <a:endParaRPr lang="pt-BR" dirty="0"/>
                    </a:p>
                  </a:txBody>
                  <a:tcPr/>
                </a:tc>
                <a:tc>
                  <a:txBody>
                    <a:bodyPr/>
                    <a:lstStyle/>
                    <a:p>
                      <a:r>
                        <a:rPr lang="pt-BR" dirty="0" smtClean="0"/>
                        <a:t>Descrição</a:t>
                      </a:r>
                      <a:endParaRPr lang="pt-BR" dirty="0"/>
                    </a:p>
                  </a:txBody>
                  <a:tcPr/>
                </a:tc>
              </a:tr>
              <a:tr h="370840">
                <a:tc>
                  <a:txBody>
                    <a:bodyPr/>
                    <a:lstStyle/>
                    <a:p>
                      <a:r>
                        <a:rPr lang="pt-BR" noProof="1" smtClean="0"/>
                        <a:t>void afterBegin()</a:t>
                      </a:r>
                      <a:endParaRPr lang="pt-BR" noProof="1"/>
                    </a:p>
                  </a:txBody>
                  <a:tcPr/>
                </a:tc>
                <a:tc>
                  <a:txBody>
                    <a:bodyPr/>
                    <a:lstStyle/>
                    <a:p>
                      <a:r>
                        <a:rPr lang="pt-BR" dirty="0" smtClean="0"/>
                        <a:t>Chamado logo após o </a:t>
                      </a:r>
                      <a:r>
                        <a:rPr lang="pt-BR" i="1" dirty="0" smtClean="0"/>
                        <a:t>container </a:t>
                      </a:r>
                      <a:r>
                        <a:rPr lang="pt-BR" dirty="0" smtClean="0"/>
                        <a:t>criar uma nova transação</a:t>
                      </a:r>
                    </a:p>
                    <a:p>
                      <a:r>
                        <a:rPr lang="pt-BR" dirty="0" smtClean="0"/>
                        <a:t>e antes que o método de negócio ser chamado.</a:t>
                      </a:r>
                      <a:endParaRPr lang="pt-BR" dirty="0"/>
                    </a:p>
                  </a:txBody>
                  <a:tcPr/>
                </a:tc>
              </a:tr>
              <a:tr h="370840">
                <a:tc>
                  <a:txBody>
                    <a:bodyPr/>
                    <a:lstStyle/>
                    <a:p>
                      <a:r>
                        <a:rPr lang="pt-BR" noProof="1" smtClean="0"/>
                        <a:t>void beforeCompletion()</a:t>
                      </a:r>
                      <a:endParaRPr lang="pt-BR" noProof="1"/>
                    </a:p>
                  </a:txBody>
                  <a:tcPr/>
                </a:tc>
                <a:tc>
                  <a:txBody>
                    <a:bodyPr/>
                    <a:lstStyle/>
                    <a:p>
                      <a:r>
                        <a:rPr lang="pt-BR" dirty="0" smtClean="0"/>
                        <a:t>Chamado logo após o método de negócio, mas antes do </a:t>
                      </a:r>
                      <a:r>
                        <a:rPr lang="pt-BR" i="1" dirty="0" smtClean="0"/>
                        <a:t>container </a:t>
                      </a:r>
                      <a:r>
                        <a:rPr lang="pt-BR" i="0" dirty="0" smtClean="0"/>
                        <a:t>terminar a transação.</a:t>
                      </a:r>
                      <a:endParaRPr lang="pt-BR" dirty="0"/>
                    </a:p>
                  </a:txBody>
                  <a:tcPr/>
                </a:tc>
              </a:tr>
              <a:tr h="370840">
                <a:tc>
                  <a:txBody>
                    <a:bodyPr/>
                    <a:lstStyle/>
                    <a:p>
                      <a:r>
                        <a:rPr lang="pt-BR" noProof="1" smtClean="0"/>
                        <a:t>void afterCompletion(boolean committed)</a:t>
                      </a:r>
                      <a:endParaRPr lang="pt-BR" noProof="1"/>
                    </a:p>
                  </a:txBody>
                  <a:tcPr/>
                </a:tc>
                <a:tc>
                  <a:txBody>
                    <a:bodyPr/>
                    <a:lstStyle/>
                    <a:p>
                      <a:r>
                        <a:rPr lang="pt-BR" dirty="0" smtClean="0"/>
                        <a:t>Chamado após a transação ser concluída. </a:t>
                      </a:r>
                      <a:r>
                        <a:rPr lang="pt-BR" i="1" noProof="1" smtClean="0"/>
                        <a:t>Committed</a:t>
                      </a:r>
                      <a:r>
                        <a:rPr lang="pt-BR" noProof="1" smtClean="0"/>
                        <a:t> true indica que a transação foi concluída sucesso. Por outro lado, </a:t>
                      </a:r>
                      <a:r>
                        <a:rPr lang="pt-BR" i="1" noProof="1" smtClean="0"/>
                        <a:t>committed</a:t>
                      </a:r>
                      <a:r>
                        <a:rPr lang="pt-BR" noProof="1" smtClean="0"/>
                        <a:t> false</a:t>
                      </a:r>
                      <a:r>
                        <a:rPr lang="pt-BR" baseline="0" noProof="1" smtClean="0"/>
                        <a:t> indica que a transação foi revertida.</a:t>
                      </a:r>
                      <a:endParaRPr lang="pt-BR" dirty="0"/>
                    </a:p>
                  </a:txBody>
                  <a:tcPr/>
                </a:tc>
              </a:tr>
              <a:tr h="370840">
                <a:tc>
                  <a:txBody>
                    <a:bodyPr/>
                    <a:lstStyle/>
                    <a:p>
                      <a:r>
                        <a:rPr lang="pt-BR" noProof="1" smtClean="0"/>
                        <a:t>Observação</a:t>
                      </a:r>
                      <a:endParaRPr lang="pt-BR" noProof="1"/>
                    </a:p>
                  </a:txBody>
                  <a:tcPr/>
                </a:tc>
                <a:tc>
                  <a:txBody>
                    <a:bodyPr/>
                    <a:lstStyle/>
                    <a:p>
                      <a:r>
                        <a:rPr lang="pt-BR" dirty="0" smtClean="0"/>
                        <a:t>Os dois primeiros métodos são executados dentro do contexto transacional. Assim, você pode ler e gravar dados no banco de dados.</a:t>
                      </a:r>
                      <a:endParaRPr lang="pt-BR" dirty="0"/>
                    </a:p>
                  </a:txBody>
                  <a:tcPr/>
                </a:tc>
              </a:tr>
            </a:tbl>
          </a:graphicData>
        </a:graphic>
      </p:graphicFrame>
    </p:spTree>
    <p:extLst>
      <p:ext uri="{BB962C8B-B14F-4D97-AF65-F5344CB8AC3E}">
        <p14:creationId xmlns:p14="http://schemas.microsoft.com/office/powerpoint/2010/main" val="28964809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especificar os detalhes de uma transação programaticamente, semelhante a um código de gerenciamento de transação utilizando JDBC.</a:t>
            </a:r>
          </a:p>
          <a:p>
            <a:pPr>
              <a:buFont typeface="Arial" panose="020B0604020202020204" pitchFamily="34" charset="0"/>
              <a:buChar char="•"/>
            </a:pPr>
            <a:r>
              <a:rPr lang="pt-BR" dirty="0"/>
              <a:t> </a:t>
            </a:r>
            <a:r>
              <a:rPr lang="pt-BR" dirty="0" smtClean="0"/>
              <a:t>Com BMT, o programador utilizar a API JTA, mais especificamente a interface </a:t>
            </a:r>
            <a:r>
              <a:rPr lang="pt-BR" i="1" dirty="0" smtClean="0"/>
              <a:t>javax.transaction.UserTransaction</a:t>
            </a:r>
            <a:r>
              <a:rPr lang="pt-BR" dirty="0" smtClean="0"/>
              <a:t>.</a:t>
            </a:r>
          </a:p>
          <a:p>
            <a:pPr>
              <a:buFont typeface="Arial" panose="020B0604020202020204" pitchFamily="34" charset="0"/>
              <a:buChar char="•"/>
            </a:pPr>
            <a:r>
              <a:rPr lang="pt-BR" dirty="0"/>
              <a:t> </a:t>
            </a:r>
            <a:r>
              <a:rPr lang="pt-BR" dirty="0" smtClean="0"/>
              <a:t>Para utilizar BMT, o desenvolvedor precisa utilizar a anotação @</a:t>
            </a:r>
            <a:r>
              <a:rPr lang="pt-BR" i="1" dirty="0" smtClean="0"/>
              <a:t>TransactionManagement</a:t>
            </a:r>
            <a:r>
              <a:rPr lang="pt-BR" dirty="0" smtClean="0"/>
              <a:t> com o valor </a:t>
            </a:r>
            <a:r>
              <a:rPr lang="pt-BR" i="1" dirty="0" smtClean="0"/>
              <a:t>TransactionManagementType.BEAN</a:t>
            </a:r>
            <a:r>
              <a:rPr lang="pt-BR" dirty="0" smtClean="0"/>
              <a:t>.</a:t>
            </a:r>
            <a:endParaRPr lang="pt-BR" dirty="0"/>
          </a:p>
        </p:txBody>
      </p:sp>
    </p:spTree>
    <p:extLst>
      <p:ext uri="{BB962C8B-B14F-4D97-AF65-F5344CB8AC3E}">
        <p14:creationId xmlns:p14="http://schemas.microsoft.com/office/powerpoint/2010/main" val="305650471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29077"/>
            <a:ext cx="10772775" cy="736839"/>
          </a:xfrm>
        </p:spPr>
        <p:txBody>
          <a:bodyPr>
            <a:normAutofit fontScale="90000"/>
          </a:bodyPr>
          <a:lstStyle/>
          <a:p>
            <a:r>
              <a:rPr lang="pt-BR" dirty="0" smtClean="0"/>
              <a:t>BMTs (será preciso ajustar este código)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540912" y="965916"/>
            <a:ext cx="10439857" cy="5892084"/>
          </a:xfrm>
          <a:prstGeom prst="rect">
            <a:avLst/>
          </a:prstGeom>
        </p:spPr>
      </p:pic>
    </p:spTree>
    <p:extLst>
      <p:ext uri="{BB962C8B-B14F-4D97-AF65-F5344CB8AC3E}">
        <p14:creationId xmlns:p14="http://schemas.microsoft.com/office/powerpoint/2010/main" val="191045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a:xfrm>
            <a:off x="676656" y="2011680"/>
            <a:ext cx="10753725" cy="1401221"/>
          </a:xfrm>
        </p:spPr>
        <p:txBody>
          <a:bodyPr/>
          <a:lstStyle/>
          <a:p>
            <a:pPr>
              <a:buFont typeface="Arial" panose="020B0604020202020204" pitchFamily="34" charset="0"/>
              <a:buChar char="•"/>
            </a:pPr>
            <a:r>
              <a:rPr lang="pt-BR" dirty="0" smtClean="0"/>
              <a:t> Observe que os limites da transação não englobam todo o método, mas apenas o </a:t>
            </a:r>
            <a:r>
              <a:rPr lang="pt-BR" dirty="0"/>
              <a:t>trecho entre o </a:t>
            </a:r>
            <a:r>
              <a:rPr lang="pt-BR" i="1" dirty="0"/>
              <a:t>userTransaction.begin</a:t>
            </a:r>
            <a:r>
              <a:rPr lang="pt-BR" dirty="0"/>
              <a:t>() e o </a:t>
            </a:r>
            <a:r>
              <a:rPr lang="pt-BR" i="1" dirty="0"/>
              <a:t>userTransaction.commit</a:t>
            </a:r>
            <a:r>
              <a:rPr lang="pt-BR" dirty="0" smtClean="0"/>
              <a:t>().</a:t>
            </a:r>
          </a:p>
          <a:p>
            <a:pPr>
              <a:buFont typeface="Arial" panose="020B0604020202020204" pitchFamily="34" charset="0"/>
              <a:buChar char="•"/>
            </a:pPr>
            <a:r>
              <a:rPr lang="pt-BR" dirty="0"/>
              <a:t> </a:t>
            </a:r>
            <a:r>
              <a:rPr lang="pt-BR" dirty="0" smtClean="0"/>
              <a:t>É possível também recuperar a instância de </a:t>
            </a:r>
            <a:r>
              <a:rPr lang="pt-BR" i="1" dirty="0" smtClean="0"/>
              <a:t>UserTransaction</a:t>
            </a:r>
            <a:r>
              <a:rPr lang="pt-BR" dirty="0" smtClean="0"/>
              <a:t> vai JNDI.</a:t>
            </a:r>
            <a:endParaRPr lang="pt-BR" dirty="0"/>
          </a:p>
        </p:txBody>
      </p:sp>
      <p:pic>
        <p:nvPicPr>
          <p:cNvPr id="4" name="Imagem 3"/>
          <p:cNvPicPr>
            <a:picLocks noChangeAspect="1"/>
          </p:cNvPicPr>
          <p:nvPr/>
        </p:nvPicPr>
        <p:blipFill>
          <a:blip r:embed="rId2"/>
          <a:stretch>
            <a:fillRect/>
          </a:stretch>
        </p:blipFill>
        <p:spPr>
          <a:xfrm>
            <a:off x="920236" y="3669878"/>
            <a:ext cx="10397702" cy="1700612"/>
          </a:xfrm>
          <a:prstGeom prst="rect">
            <a:avLst/>
          </a:prstGeom>
        </p:spPr>
      </p:pic>
    </p:spTree>
    <p:extLst>
      <p:ext uri="{BB962C8B-B14F-4D97-AF65-F5344CB8AC3E}">
        <p14:creationId xmlns:p14="http://schemas.microsoft.com/office/powerpoint/2010/main" val="17313131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606" y="241955"/>
            <a:ext cx="10772775" cy="736839"/>
          </a:xfrm>
        </p:spPr>
        <p:txBody>
          <a:bodyPr>
            <a:normAutofit fontScale="90000"/>
          </a:bodyPr>
          <a:lstStyle/>
          <a:p>
            <a:r>
              <a:rPr lang="pt-BR" dirty="0" smtClean="0"/>
              <a:t>BMTs</a:t>
            </a:r>
            <a:endParaRPr lang="pt-BR" dirty="0"/>
          </a:p>
        </p:txBody>
      </p:sp>
      <p:sp>
        <p:nvSpPr>
          <p:cNvPr id="3" name="Espaço Reservado para Conteúdo 2"/>
          <p:cNvSpPr>
            <a:spLocks noGrp="1"/>
          </p:cNvSpPr>
          <p:nvPr>
            <p:ph idx="1"/>
          </p:nvPr>
        </p:nvSpPr>
        <p:spPr>
          <a:xfrm>
            <a:off x="676656" y="1161675"/>
            <a:ext cx="10753725" cy="2367137"/>
          </a:xfrm>
        </p:spPr>
        <p:txBody>
          <a:bodyPr/>
          <a:lstStyle/>
          <a:p>
            <a:pPr>
              <a:buFont typeface="Arial" panose="020B0604020202020204" pitchFamily="34" charset="0"/>
              <a:buChar char="•"/>
            </a:pPr>
            <a:r>
              <a:rPr lang="pt-BR" dirty="0" smtClean="0"/>
              <a:t> É possível também recuperar a instância de </a:t>
            </a:r>
            <a:r>
              <a:rPr lang="pt-BR" i="1" dirty="0" smtClean="0"/>
              <a:t>UserTransaction</a:t>
            </a:r>
            <a:r>
              <a:rPr lang="pt-BR" dirty="0" smtClean="0"/>
              <a:t> a partir da instância de </a:t>
            </a:r>
            <a:r>
              <a:rPr lang="pt-BR" i="1" dirty="0" smtClean="0"/>
              <a:t>EJBContext </a:t>
            </a:r>
            <a:r>
              <a:rPr lang="pt-BR" dirty="0" smtClean="0"/>
              <a:t>através do método </a:t>
            </a:r>
            <a:r>
              <a:rPr lang="pt-BR" i="1" dirty="0"/>
              <a:t>getUserTransaction</a:t>
            </a:r>
            <a:r>
              <a:rPr lang="pt-BR" dirty="0" smtClean="0"/>
              <a:t>.</a:t>
            </a:r>
          </a:p>
          <a:p>
            <a:pPr>
              <a:buFont typeface="Arial" panose="020B0604020202020204" pitchFamily="34" charset="0"/>
              <a:buChar char="•"/>
            </a:pPr>
            <a:r>
              <a:rPr lang="pt-BR" dirty="0"/>
              <a:t> </a:t>
            </a:r>
            <a:r>
              <a:rPr lang="pt-BR" dirty="0" smtClean="0"/>
              <a:t>Observação 1: invocar esse método em uma CMT resultará na </a:t>
            </a:r>
            <a:r>
              <a:rPr lang="pt-BR" dirty="0"/>
              <a:t>exceção </a:t>
            </a:r>
            <a:r>
              <a:rPr lang="pt-BR" i="1" dirty="0"/>
              <a:t>IllegalStateException</a:t>
            </a:r>
            <a:r>
              <a:rPr lang="pt-BR" dirty="0" smtClean="0"/>
              <a:t>.</a:t>
            </a:r>
          </a:p>
          <a:p>
            <a:pPr>
              <a:buFont typeface="Arial" panose="020B0604020202020204" pitchFamily="34" charset="0"/>
              <a:buChar char="•"/>
            </a:pPr>
            <a:r>
              <a:rPr lang="pt-BR" dirty="0"/>
              <a:t> </a:t>
            </a:r>
            <a:r>
              <a:rPr lang="pt-BR" dirty="0" smtClean="0"/>
              <a:t>Observação 2: invocar </a:t>
            </a:r>
            <a:r>
              <a:rPr lang="pt-BR" dirty="0"/>
              <a:t>os </a:t>
            </a:r>
            <a:r>
              <a:rPr lang="pt-BR" dirty="0" smtClean="0"/>
              <a:t>métodos </a:t>
            </a:r>
            <a:r>
              <a:rPr lang="pt-BR" i="1" dirty="0" smtClean="0"/>
              <a:t>getRollbackOnly</a:t>
            </a:r>
            <a:r>
              <a:rPr lang="pt-BR" dirty="0" smtClean="0"/>
              <a:t>() e </a:t>
            </a:r>
            <a:r>
              <a:rPr lang="pt-BR" i="1" dirty="0" smtClean="0"/>
              <a:t>setRollbackOnly</a:t>
            </a:r>
            <a:r>
              <a:rPr lang="pt-BR" dirty="0" smtClean="0"/>
              <a:t>() de EJBContext em um BMT resultará na exceção </a:t>
            </a:r>
            <a:r>
              <a:rPr lang="pt-BR" i="1" dirty="0"/>
              <a:t>IllegalStateException</a:t>
            </a:r>
            <a:r>
              <a:rPr lang="pt-BR" dirty="0" smtClean="0"/>
              <a:t>.</a:t>
            </a:r>
            <a:endParaRPr lang="pt-BR" dirty="0"/>
          </a:p>
        </p:txBody>
      </p:sp>
      <p:pic>
        <p:nvPicPr>
          <p:cNvPr id="4" name="Imagem 3"/>
          <p:cNvPicPr>
            <a:picLocks noChangeAspect="1"/>
          </p:cNvPicPr>
          <p:nvPr/>
        </p:nvPicPr>
        <p:blipFill>
          <a:blip r:embed="rId2"/>
          <a:stretch>
            <a:fillRect/>
          </a:stretch>
        </p:blipFill>
        <p:spPr>
          <a:xfrm>
            <a:off x="769244" y="3711693"/>
            <a:ext cx="10179095" cy="2354256"/>
          </a:xfrm>
          <a:prstGeom prst="rect">
            <a:avLst/>
          </a:prstGeom>
        </p:spPr>
      </p:pic>
    </p:spTree>
    <p:extLst>
      <p:ext uri="{BB962C8B-B14F-4D97-AF65-F5344CB8AC3E}">
        <p14:creationId xmlns:p14="http://schemas.microsoft.com/office/powerpoint/2010/main" val="2474005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Proteger </a:t>
            </a:r>
            <a:r>
              <a:rPr lang="pt-BR" dirty="0"/>
              <a:t>um aplicativo remete a duas funções principais: autenticação e </a:t>
            </a:r>
            <a:r>
              <a:rPr lang="pt-BR" dirty="0" smtClean="0"/>
              <a:t>autorização.</a:t>
            </a:r>
          </a:p>
          <a:p>
            <a:pPr>
              <a:buFont typeface="Arial" panose="020B0604020202020204" pitchFamily="34" charset="0"/>
              <a:buChar char="•"/>
            </a:pPr>
            <a:r>
              <a:rPr lang="pt-BR" dirty="0"/>
              <a:t> </a:t>
            </a:r>
            <a:r>
              <a:rPr lang="pt-BR" dirty="0" smtClean="0"/>
              <a:t>É importante </a:t>
            </a:r>
            <a:r>
              <a:rPr lang="pt-BR" dirty="0" smtClean="0"/>
              <a:t>ter certeza de </a:t>
            </a:r>
            <a:r>
              <a:rPr lang="pt-BR" dirty="0"/>
              <a:t>que os usuários </a:t>
            </a:r>
            <a:r>
              <a:rPr lang="pt-BR" dirty="0" smtClean="0"/>
              <a:t>terão </a:t>
            </a:r>
            <a:r>
              <a:rPr lang="pt-BR" dirty="0"/>
              <a:t>acesso apenas aos dados e operações para as quais eles estão credenciados </a:t>
            </a:r>
            <a:r>
              <a:rPr lang="pt-BR" dirty="0" smtClean="0"/>
              <a:t>e também </a:t>
            </a:r>
            <a:r>
              <a:rPr lang="pt-BR" dirty="0"/>
              <a:t>garantir que hackers não </a:t>
            </a:r>
            <a:r>
              <a:rPr lang="pt-BR" dirty="0" smtClean="0"/>
              <a:t>possam </a:t>
            </a:r>
            <a:r>
              <a:rPr lang="pt-BR" dirty="0"/>
              <a:t>contornar os mecanismos de segurança do </a:t>
            </a:r>
            <a:r>
              <a:rPr lang="pt-BR" dirty="0" smtClean="0"/>
              <a:t>aplicativo.</a:t>
            </a:r>
            <a:endParaRPr lang="pt-BR" dirty="0"/>
          </a:p>
        </p:txBody>
      </p:sp>
    </p:spTree>
    <p:extLst>
      <p:ext uri="{BB962C8B-B14F-4D97-AF65-F5344CB8AC3E}">
        <p14:creationId xmlns:p14="http://schemas.microsoft.com/office/powerpoint/2010/main" val="20239525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a:t>
            </a:r>
            <a:r>
              <a:rPr lang="pt-BR" dirty="0"/>
              <a:t>autenticação é o processo de verificar a identidade do usuário. Autenticando, você </a:t>
            </a:r>
            <a:r>
              <a:rPr lang="pt-BR" dirty="0" smtClean="0"/>
              <a:t>prova ser </a:t>
            </a:r>
            <a:r>
              <a:rPr lang="pt-BR" dirty="0"/>
              <a:t>quem você diz ser</a:t>
            </a:r>
            <a:r>
              <a:rPr lang="pt-BR" dirty="0" smtClean="0"/>
              <a:t>.</a:t>
            </a:r>
          </a:p>
          <a:p>
            <a:pPr>
              <a:buFont typeface="Arial" panose="020B0604020202020204" pitchFamily="34" charset="0"/>
              <a:buChar char="•"/>
            </a:pPr>
            <a:r>
              <a:rPr lang="pt-BR" dirty="0"/>
              <a:t> Autorização é o processo de determinar se um usuário deve ter acesso a um recurso ou operação particular. A autorização é precedida </a:t>
            </a:r>
            <a:r>
              <a:rPr lang="pt-BR" dirty="0" smtClean="0"/>
              <a:t>da autenticação: </a:t>
            </a:r>
            <a:r>
              <a:rPr lang="pt-BR" dirty="0"/>
              <a:t>somente depois que um usuário é autenticado </a:t>
            </a:r>
            <a:r>
              <a:rPr lang="pt-BR" dirty="0" smtClean="0"/>
              <a:t>é possível verificar </a:t>
            </a:r>
            <a:r>
              <a:rPr lang="pt-BR" dirty="0"/>
              <a:t>sua autorização.</a:t>
            </a:r>
          </a:p>
        </p:txBody>
      </p:sp>
    </p:spTree>
    <p:extLst>
      <p:ext uri="{BB962C8B-B14F-4D97-AF65-F5344CB8AC3E}">
        <p14:creationId xmlns:p14="http://schemas.microsoft.com/office/powerpoint/2010/main" val="98280048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821267"/>
          </a:xfrm>
        </p:spPr>
        <p:txBody>
          <a:bodyPr/>
          <a:lstStyle/>
          <a:p>
            <a:r>
              <a:rPr lang="pt-BR" dirty="0" smtClean="0"/>
              <a:t>EJB Security</a:t>
            </a:r>
            <a:endParaRPr lang="pt-BR" dirty="0"/>
          </a:p>
        </p:txBody>
      </p:sp>
      <p:sp>
        <p:nvSpPr>
          <p:cNvPr id="3" name="Espaço Reservado para Conteúdo 2"/>
          <p:cNvSpPr>
            <a:spLocks noGrp="1"/>
          </p:cNvSpPr>
          <p:nvPr>
            <p:ph idx="1"/>
          </p:nvPr>
        </p:nvSpPr>
        <p:spPr>
          <a:xfrm>
            <a:off x="676274" y="1587551"/>
            <a:ext cx="10753725" cy="3766185"/>
          </a:xfrm>
        </p:spPr>
        <p:txBody>
          <a:bodyPr/>
          <a:lstStyle/>
          <a:p>
            <a:pPr>
              <a:buFont typeface="Arial" panose="020B0604020202020204" pitchFamily="34" charset="0"/>
              <a:buChar char="•"/>
            </a:pPr>
            <a:r>
              <a:rPr lang="pt-BR" dirty="0" smtClean="0"/>
              <a:t> Usuários, </a:t>
            </a:r>
            <a:r>
              <a:rPr lang="pt-BR" dirty="0"/>
              <a:t>grupos e </a:t>
            </a:r>
            <a:r>
              <a:rPr lang="pt-BR" dirty="0" smtClean="0"/>
              <a:t>papéis</a:t>
            </a:r>
          </a:p>
          <a:p>
            <a:pPr lvl="1">
              <a:buFont typeface="Arial" panose="020B0604020202020204" pitchFamily="34" charset="0"/>
              <a:buChar char="•"/>
            </a:pPr>
            <a:r>
              <a:rPr lang="pt-BR" dirty="0" smtClean="0"/>
              <a:t>Grupos </a:t>
            </a:r>
            <a:r>
              <a:rPr lang="pt-BR" dirty="0"/>
              <a:t>são uma partição lógica para o aplicativo identificar os usuários que devem ter acesso a diferentes </a:t>
            </a:r>
            <a:r>
              <a:rPr lang="pt-BR" dirty="0" smtClean="0"/>
              <a:t>funcionalidades de uma aplicação.</a:t>
            </a:r>
          </a:p>
          <a:p>
            <a:pPr lvl="1">
              <a:buFont typeface="Arial" panose="020B0604020202020204" pitchFamily="34" charset="0"/>
              <a:buChar char="•"/>
            </a:pPr>
            <a:r>
              <a:rPr lang="pt-BR" dirty="0"/>
              <a:t>O aplicativo checa se o usuário é um membro de um grupo antes de realizar uma operação.</a:t>
            </a:r>
          </a:p>
        </p:txBody>
      </p:sp>
      <p:pic>
        <p:nvPicPr>
          <p:cNvPr id="7" name="Espaço Reservado para Conteúdo 4"/>
          <p:cNvPicPr>
            <a:picLocks noChangeAspect="1"/>
          </p:cNvPicPr>
          <p:nvPr/>
        </p:nvPicPr>
        <p:blipFill>
          <a:blip r:embed="rId2"/>
          <a:stretch>
            <a:fillRect/>
          </a:stretch>
        </p:blipFill>
        <p:spPr>
          <a:xfrm>
            <a:off x="3266595" y="3470644"/>
            <a:ext cx="5786227" cy="3414148"/>
          </a:xfrm>
          <a:prstGeom prst="rect">
            <a:avLst/>
          </a:prstGeom>
        </p:spPr>
      </p:pic>
    </p:spTree>
    <p:extLst>
      <p:ext uri="{BB962C8B-B14F-4D97-AF65-F5344CB8AC3E}">
        <p14:creationId xmlns:p14="http://schemas.microsoft.com/office/powerpoint/2010/main" val="67162857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Security</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Usuários, grupos e papéis</a:t>
            </a:r>
          </a:p>
          <a:p>
            <a:pPr lvl="1">
              <a:buFont typeface="Arial" panose="020B0604020202020204" pitchFamily="34" charset="0"/>
              <a:buChar char="•"/>
            </a:pPr>
            <a:r>
              <a:rPr lang="pt-BR" dirty="0" smtClean="0"/>
              <a:t>Um </a:t>
            </a:r>
            <a:r>
              <a:rPr lang="pt-BR" dirty="0"/>
              <a:t>papel está intimamente relacionado com o conceito de um grupo. Um papel é uma abstração de um grupo para o </a:t>
            </a:r>
            <a:r>
              <a:rPr lang="pt-BR" i="1" dirty="0"/>
              <a:t>container</a:t>
            </a:r>
            <a:r>
              <a:rPr lang="pt-BR" dirty="0" smtClean="0"/>
              <a:t>.</a:t>
            </a:r>
          </a:p>
          <a:p>
            <a:pPr lvl="1">
              <a:buFont typeface="Arial" panose="020B0604020202020204" pitchFamily="34" charset="0"/>
              <a:buChar char="•"/>
            </a:pPr>
            <a:r>
              <a:rPr lang="pt-BR" dirty="0" smtClean="0"/>
              <a:t>Para cada aplicação distribuída no ambiente operacional é responsabilidade do administrador do sistema determinar qual grupo de sistema deverá ser mapeado para que papel da aplicação.</a:t>
            </a:r>
          </a:p>
          <a:p>
            <a:pPr lvl="1">
              <a:buFont typeface="Arial" panose="020B0604020202020204" pitchFamily="34" charset="0"/>
              <a:buChar char="•"/>
            </a:pPr>
            <a:r>
              <a:rPr lang="pt-BR" dirty="0" smtClean="0"/>
              <a:t>Exemplo</a:t>
            </a:r>
            <a:r>
              <a:rPr lang="pt-BR" dirty="0"/>
              <a:t>: </a:t>
            </a:r>
            <a:r>
              <a:rPr lang="pt-BR" dirty="0" smtClean="0"/>
              <a:t>uma </a:t>
            </a:r>
            <a:r>
              <a:rPr lang="pt-BR" dirty="0"/>
              <a:t>aplicação pode ter um grupo Administrador, ao passo que uma empresa pode possuir um diretório LDAP e possui um papel Chefe de Departamento que é </a:t>
            </a:r>
            <a:r>
              <a:rPr lang="pt-BR" dirty="0" smtClean="0"/>
              <a:t>equivalente (está confuso: revisar).</a:t>
            </a:r>
            <a:endParaRPr lang="pt-BR" dirty="0"/>
          </a:p>
        </p:txBody>
      </p:sp>
    </p:spTree>
    <p:extLst>
      <p:ext uri="{BB962C8B-B14F-4D97-AF65-F5344CB8AC3E}">
        <p14:creationId xmlns:p14="http://schemas.microsoft.com/office/powerpoint/2010/main" val="503438439"/>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0310366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836760393"/>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47811078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167215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6687589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22819</TotalTime>
  <Words>15172</Words>
  <Application>Microsoft Office PowerPoint</Application>
  <PresentationFormat>Widescreen</PresentationFormat>
  <Paragraphs>1142</Paragraphs>
  <Slides>310</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310</vt:i4>
      </vt:variant>
    </vt:vector>
  </HeadingPairs>
  <TitlesOfParts>
    <vt:vector size="314"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CMTs</vt:lpstr>
      <vt:lpstr>CMTs</vt:lpstr>
      <vt:lpstr>CMTs</vt:lpstr>
      <vt:lpstr>CMTs</vt:lpstr>
      <vt:lpstr>CMTs</vt:lpstr>
      <vt:lpstr>CMTS</vt:lpstr>
      <vt:lpstr>CMTs</vt:lpstr>
      <vt:lpstr>CMTs</vt:lpstr>
      <vt:lpstr>Atributos de Transação e MDBs</vt:lpstr>
      <vt:lpstr>Marcando uma Transação CMT para Rollback</vt:lpstr>
      <vt:lpstr>Marcando uma Transação CMT para Rollback</vt:lpstr>
      <vt:lpstr>Marcando uma Transação CMT para Rollback</vt:lpstr>
      <vt:lpstr>Exceções de Aplicação</vt:lpstr>
      <vt:lpstr>Interface javax.ejb.SessionSynchronization</vt:lpstr>
      <vt:lpstr>BMTs</vt:lpstr>
      <vt:lpstr>BMTs (será preciso ajustar este código)</vt:lpstr>
      <vt:lpstr>BMTs</vt:lpstr>
      <vt:lpstr>BMTs</vt:lpstr>
      <vt:lpstr>EJB Security</vt:lpstr>
      <vt:lpstr>EJB Security</vt:lpstr>
      <vt:lpstr>EJB Security</vt:lpstr>
      <vt:lpstr>EJB Security</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1645</cp:revision>
  <cp:lastPrinted>2015-03-02T16:55:32Z</cp:lastPrinted>
  <dcterms:created xsi:type="dcterms:W3CDTF">2015-01-24T14:19:26Z</dcterms:created>
  <dcterms:modified xsi:type="dcterms:W3CDTF">2015-05-01T16:35:29Z</dcterms:modified>
</cp:coreProperties>
</file>